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395" r:id="rId3"/>
    <p:sldId id="424" r:id="rId4"/>
    <p:sldId id="425" r:id="rId5"/>
    <p:sldId id="396" r:id="rId6"/>
    <p:sldId id="397" r:id="rId7"/>
    <p:sldId id="381" r:id="rId8"/>
    <p:sldId id="337" r:id="rId9"/>
    <p:sldId id="287" r:id="rId10"/>
    <p:sldId id="317" r:id="rId11"/>
    <p:sldId id="318" r:id="rId12"/>
    <p:sldId id="290" r:id="rId13"/>
    <p:sldId id="289" r:id="rId14"/>
    <p:sldId id="270" r:id="rId15"/>
    <p:sldId id="291" r:id="rId16"/>
    <p:sldId id="274" r:id="rId17"/>
    <p:sldId id="294" r:id="rId18"/>
    <p:sldId id="280" r:id="rId19"/>
    <p:sldId id="276" r:id="rId20"/>
    <p:sldId id="295" r:id="rId21"/>
    <p:sldId id="283" r:id="rId22"/>
    <p:sldId id="279" r:id="rId23"/>
    <p:sldId id="423" r:id="rId24"/>
    <p:sldId id="406" r:id="rId25"/>
    <p:sldId id="405" r:id="rId26"/>
    <p:sldId id="409" r:id="rId27"/>
    <p:sldId id="415" r:id="rId28"/>
    <p:sldId id="41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83349" autoAdjust="0"/>
  </p:normalViewPr>
  <p:slideViewPr>
    <p:cSldViewPr snapToGrid="0" snapToObjects="1">
      <p:cViewPr>
        <p:scale>
          <a:sx n="150" d="100"/>
          <a:sy n="150" d="100"/>
        </p:scale>
        <p:origin x="-2176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CF957-55DE-5C49-866A-A91D5D073796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AA80-18A4-474A-83F9-FF58EB8EA2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00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A30D7-8367-7840-8988-4072B0908879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6E41-04B1-F940-B32F-8A9BFCF7A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0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Intro: Who attended first three talks?  2/3? 1/3?  Who’s here now—not everyone will pass the test…. (JN)</a:t>
            </a:r>
          </a:p>
          <a:p>
            <a:r>
              <a:rPr lang="en-US" baseline="0" dirty="0" smtClean="0"/>
              <a:t>Intro: Mr. </a:t>
            </a:r>
            <a:r>
              <a:rPr lang="en-US" baseline="0" dirty="0" err="1" smtClean="0"/>
              <a:t>Kutchki</a:t>
            </a:r>
            <a:r>
              <a:rPr lang="en-US" baseline="0" dirty="0" smtClean="0"/>
              <a:t> (DB)  Points-passion for teaching and learning, we learn best when we want to learn, sometimes more can be learned when we are open to tangents.</a:t>
            </a:r>
          </a:p>
          <a:p>
            <a:r>
              <a:rPr lang="en-US" baseline="0" dirty="0" smtClean="0"/>
              <a:t>Mention his epic failures (1</a:t>
            </a:r>
            <a:r>
              <a:rPr lang="en-US" baseline="30000" dirty="0" smtClean="0"/>
              <a:t>st</a:t>
            </a:r>
            <a:r>
              <a:rPr lang="en-US" baseline="0" dirty="0" smtClean="0"/>
              <a:t> talk in series)</a:t>
            </a:r>
          </a:p>
          <a:p>
            <a:r>
              <a:rPr lang="en-US" dirty="0" smtClean="0"/>
              <a:t>Mention</a:t>
            </a:r>
            <a:r>
              <a:rPr lang="en-US" baseline="0" dirty="0" smtClean="0"/>
              <a:t> Innovation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talk in series)</a:t>
            </a:r>
          </a:p>
          <a:p>
            <a:r>
              <a:rPr lang="en-US" baseline="0" dirty="0" smtClean="0"/>
              <a:t>Mention Crossing the Lines (3</a:t>
            </a:r>
            <a:r>
              <a:rPr lang="en-US" baseline="30000" dirty="0" smtClean="0"/>
              <a:t>rd</a:t>
            </a:r>
            <a:r>
              <a:rPr lang="en-US" baseline="0" dirty="0" smtClean="0"/>
              <a:t> talk in series)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61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52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would it take to reverse engineer this painting?  What questions would you ask?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are the materials?</a:t>
            </a:r>
          </a:p>
          <a:p>
            <a:r>
              <a:rPr lang="en-US" baseline="0" dirty="0" smtClean="0"/>
              <a:t>How was it painted?</a:t>
            </a:r>
          </a:p>
          <a:p>
            <a:r>
              <a:rPr lang="en-US" baseline="0" dirty="0" smtClean="0"/>
              <a:t>How many layers are in the painting?</a:t>
            </a:r>
          </a:p>
          <a:p>
            <a:r>
              <a:rPr lang="en-US" baseline="0" dirty="0" smtClean="0"/>
              <a:t>When was it painted?</a:t>
            </a:r>
          </a:p>
          <a:p>
            <a:r>
              <a:rPr lang="en-US" baseline="0" dirty="0" smtClean="0"/>
              <a:t>Who painted it?</a:t>
            </a:r>
          </a:p>
          <a:p>
            <a:r>
              <a:rPr lang="en-US" baseline="0" dirty="0" smtClean="0"/>
              <a:t>Why did they paint it?</a:t>
            </a:r>
          </a:p>
          <a:p>
            <a:r>
              <a:rPr lang="en-US" baseline="0" dirty="0" smtClean="0"/>
              <a:t>When did they paint it?</a:t>
            </a:r>
          </a:p>
          <a:p>
            <a:r>
              <a:rPr lang="en-US" baseline="0" dirty="0" smtClean="0"/>
              <a:t>What does it mean?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methods would you use?</a:t>
            </a:r>
          </a:p>
          <a:p>
            <a:r>
              <a:rPr lang="en-US" baseline="0" dirty="0" smtClean="0"/>
              <a:t>Restriction: You can’t damage or perhaps even touch the painting in any way.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25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Fusion of Egyptian religious rites,</a:t>
            </a:r>
          </a:p>
          <a:p>
            <a:r>
              <a:rPr lang="en-US" dirty="0" smtClean="0"/>
              <a:t>Roman artistic style, and Greek cultural traditions*</a:t>
            </a:r>
          </a:p>
          <a:p>
            <a:r>
              <a:rPr lang="en-US" dirty="0" smtClean="0"/>
              <a:t>Very little</a:t>
            </a:r>
            <a:r>
              <a:rPr lang="en-US" baseline="0" dirty="0" smtClean="0"/>
              <a:t> art, pre-1500s survives</a:t>
            </a:r>
          </a:p>
          <a:p>
            <a:r>
              <a:rPr lang="en-US" baseline="0" dirty="0" smtClean="0"/>
              <a:t>These appeared on the art market ~1880-1920… then supply dried up (no pun intended)</a:t>
            </a:r>
          </a:p>
          <a:p>
            <a:r>
              <a:rPr lang="en-US" baseline="0" dirty="0" smtClean="0"/>
              <a:t>Ours was procured by Henry Walters in 1909 (a railroad tycoon)</a:t>
            </a:r>
          </a:p>
          <a:p>
            <a:r>
              <a:rPr lang="en-US" baseline="0" dirty="0" smtClean="0"/>
              <a:t>Part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8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56187-98FE-43B7-9F57-89B008EB8DB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phases are identified within</a:t>
            </a:r>
            <a:r>
              <a:rPr lang="en-US" baseline="0" dirty="0" smtClean="0"/>
              <a:t> this volume, i.e., Fe oxide and C-/H- rich phase (polymer-like?). </a:t>
            </a:r>
            <a:r>
              <a:rPr lang="en-US" baseline="0" dirty="0" err="1" smtClean="0"/>
              <a:t>Pb</a:t>
            </a:r>
            <a:r>
              <a:rPr lang="en-US" baseline="0" dirty="0" smtClean="0"/>
              <a:t> atoms are also richer in C-/H- rich phase.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FB44F-1DA8-4EB6-B8FB-1BBD3F316A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6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 not about the answers,</a:t>
            </a:r>
            <a:r>
              <a:rPr lang="en-US" baseline="0" dirty="0" smtClean="0"/>
              <a:t> so much as it is about the pursuit…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7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Intro: Who attended first three talks?  2/3? 1/3?  Who’s here now—not everyone will pass the test…. (JN)</a:t>
            </a:r>
          </a:p>
          <a:p>
            <a:r>
              <a:rPr lang="en-US" baseline="0" dirty="0" smtClean="0"/>
              <a:t>Intro: Mr. </a:t>
            </a:r>
            <a:r>
              <a:rPr lang="en-US" baseline="0" dirty="0" err="1" smtClean="0"/>
              <a:t>Kutchki</a:t>
            </a:r>
            <a:r>
              <a:rPr lang="en-US" baseline="0" dirty="0" smtClean="0"/>
              <a:t> (DB)  Points-passion for teaching and learning, we learn best when we want to learn, sometimes more can be learned when we are open to tangents.</a:t>
            </a:r>
          </a:p>
          <a:p>
            <a:r>
              <a:rPr lang="en-US" baseline="0" dirty="0" smtClean="0"/>
              <a:t>Mention his epic failures (1</a:t>
            </a:r>
            <a:r>
              <a:rPr lang="en-US" baseline="30000" dirty="0" smtClean="0"/>
              <a:t>st</a:t>
            </a:r>
            <a:r>
              <a:rPr lang="en-US" baseline="0" dirty="0" smtClean="0"/>
              <a:t> talk in series)</a:t>
            </a:r>
          </a:p>
          <a:p>
            <a:r>
              <a:rPr lang="en-US" dirty="0" smtClean="0"/>
              <a:t>Mention</a:t>
            </a:r>
            <a:r>
              <a:rPr lang="en-US" baseline="0" dirty="0" smtClean="0"/>
              <a:t> Innovation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talk in series)</a:t>
            </a:r>
          </a:p>
          <a:p>
            <a:r>
              <a:rPr lang="en-US" baseline="0" dirty="0" smtClean="0"/>
              <a:t>Mention Crossing the Lines (3</a:t>
            </a:r>
            <a:r>
              <a:rPr lang="en-US" baseline="30000" dirty="0" smtClean="0"/>
              <a:t>rd</a:t>
            </a:r>
            <a:r>
              <a:rPr lang="en-US" baseline="0" dirty="0" smtClean="0"/>
              <a:t> talk in series)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61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Intro: Who attended first three talks?  2/3? 1/3?  Who’s here now—not everyone will pass the test…. (JN)</a:t>
            </a:r>
          </a:p>
          <a:p>
            <a:r>
              <a:rPr lang="en-US" baseline="0" dirty="0" smtClean="0"/>
              <a:t>Intro: Mr. </a:t>
            </a:r>
            <a:r>
              <a:rPr lang="en-US" baseline="0" dirty="0" err="1" smtClean="0"/>
              <a:t>Kutchki</a:t>
            </a:r>
            <a:r>
              <a:rPr lang="en-US" baseline="0" dirty="0" smtClean="0"/>
              <a:t> (DB)  Points-passion for teaching and learning, we learn best when we want to learn, sometimes more can be learned when we are open to tangents.</a:t>
            </a:r>
          </a:p>
          <a:p>
            <a:r>
              <a:rPr lang="en-US" baseline="0" dirty="0" smtClean="0"/>
              <a:t>Mention his epic failures (1</a:t>
            </a:r>
            <a:r>
              <a:rPr lang="en-US" baseline="30000" dirty="0" smtClean="0"/>
              <a:t>st</a:t>
            </a:r>
            <a:r>
              <a:rPr lang="en-US" baseline="0" dirty="0" smtClean="0"/>
              <a:t> talk in series)</a:t>
            </a:r>
          </a:p>
          <a:p>
            <a:r>
              <a:rPr lang="en-US" dirty="0" smtClean="0"/>
              <a:t>Mention</a:t>
            </a:r>
            <a:r>
              <a:rPr lang="en-US" baseline="0" dirty="0" smtClean="0"/>
              <a:t> Innovation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talk in series)</a:t>
            </a:r>
          </a:p>
          <a:p>
            <a:r>
              <a:rPr lang="en-US" baseline="0" dirty="0" smtClean="0"/>
              <a:t>Mention Crossing the Lines (3</a:t>
            </a:r>
            <a:r>
              <a:rPr lang="en-US" baseline="30000" dirty="0" smtClean="0"/>
              <a:t>rd</a:t>
            </a:r>
            <a:r>
              <a:rPr lang="en-US" baseline="0" dirty="0" smtClean="0"/>
              <a:t> talk in series)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6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Intro: Who attended first three talks?  2/3? 1/3?  Who’s here now—not everyone will pass the test…. (JN)</a:t>
            </a:r>
          </a:p>
          <a:p>
            <a:r>
              <a:rPr lang="en-US" baseline="0" dirty="0" smtClean="0"/>
              <a:t>Intro: Mr. </a:t>
            </a:r>
            <a:r>
              <a:rPr lang="en-US" baseline="0" dirty="0" err="1" smtClean="0"/>
              <a:t>Kutchki</a:t>
            </a:r>
            <a:r>
              <a:rPr lang="en-US" baseline="0" dirty="0" smtClean="0"/>
              <a:t> (DB)  Points-passion for teaching and learning, we learn best when we want to learn, sometimes more can be learned when we are open to tangents.</a:t>
            </a:r>
          </a:p>
          <a:p>
            <a:r>
              <a:rPr lang="en-US" baseline="0" dirty="0" smtClean="0"/>
              <a:t>Mention his epic failures (1</a:t>
            </a:r>
            <a:r>
              <a:rPr lang="en-US" baseline="30000" dirty="0" smtClean="0"/>
              <a:t>st</a:t>
            </a:r>
            <a:r>
              <a:rPr lang="en-US" baseline="0" dirty="0" smtClean="0"/>
              <a:t> talk in series)</a:t>
            </a:r>
          </a:p>
          <a:p>
            <a:r>
              <a:rPr lang="en-US" dirty="0" smtClean="0"/>
              <a:t>Mention</a:t>
            </a:r>
            <a:r>
              <a:rPr lang="en-US" baseline="0" dirty="0" smtClean="0"/>
              <a:t> Innovation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talk in series)</a:t>
            </a:r>
          </a:p>
          <a:p>
            <a:r>
              <a:rPr lang="en-US" baseline="0" dirty="0" smtClean="0"/>
              <a:t>Mention Crossing the Lines (3</a:t>
            </a:r>
            <a:r>
              <a:rPr lang="en-US" baseline="30000" dirty="0" smtClean="0"/>
              <a:t>rd</a:t>
            </a:r>
            <a:r>
              <a:rPr lang="en-US" baseline="0" dirty="0" smtClean="0"/>
              <a:t> talk in series)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6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Intro: Who attended first three talks?  2/3? 1/3?  Who’s here now—not everyone will pass the test…. (JN)</a:t>
            </a:r>
          </a:p>
          <a:p>
            <a:r>
              <a:rPr lang="en-US" baseline="0" dirty="0" smtClean="0"/>
              <a:t>Intro: Mr. </a:t>
            </a:r>
            <a:r>
              <a:rPr lang="en-US" baseline="0" dirty="0" err="1" smtClean="0"/>
              <a:t>Kutchki</a:t>
            </a:r>
            <a:r>
              <a:rPr lang="en-US" baseline="0" dirty="0" smtClean="0"/>
              <a:t> (DB)  Points-passion for teaching and learning, we learn best when we want to learn, sometimes more can be learned when we are open to tangents.</a:t>
            </a:r>
          </a:p>
          <a:p>
            <a:r>
              <a:rPr lang="en-US" baseline="0" dirty="0" smtClean="0"/>
              <a:t>Mention his epic failures (1</a:t>
            </a:r>
            <a:r>
              <a:rPr lang="en-US" baseline="30000" dirty="0" smtClean="0"/>
              <a:t>st</a:t>
            </a:r>
            <a:r>
              <a:rPr lang="en-US" baseline="0" dirty="0" smtClean="0"/>
              <a:t> talk in series)</a:t>
            </a:r>
          </a:p>
          <a:p>
            <a:r>
              <a:rPr lang="en-US" dirty="0" smtClean="0"/>
              <a:t>Mention</a:t>
            </a:r>
            <a:r>
              <a:rPr lang="en-US" baseline="0" dirty="0" smtClean="0"/>
              <a:t> Innovation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talk in series)</a:t>
            </a:r>
          </a:p>
          <a:p>
            <a:r>
              <a:rPr lang="en-US" baseline="0" dirty="0" smtClean="0"/>
              <a:t>Mention Crossing the Lines (3</a:t>
            </a:r>
            <a:r>
              <a:rPr lang="en-US" baseline="30000" dirty="0" smtClean="0"/>
              <a:t>rd</a:t>
            </a:r>
            <a:r>
              <a:rPr lang="en-US" baseline="0" dirty="0" smtClean="0"/>
              <a:t> talk in series)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6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 image looks like now… perhaps symbolic that this image of Leonardo is fading 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4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can talk</a:t>
            </a:r>
            <a:r>
              <a:rPr lang="en-US" baseline="0" dirty="0" smtClean="0"/>
              <a:t> about the fact that butterflies see the color purple well.  They see well from yellow into the UV range.</a:t>
            </a:r>
          </a:p>
          <a:p>
            <a:r>
              <a:rPr lang="en-US" baseline="0" dirty="0" smtClean="0"/>
              <a:t>If you shine UV light on a butterfly that looks pure white to our eyes, the light reveals the invisible.</a:t>
            </a:r>
          </a:p>
          <a:p>
            <a:r>
              <a:rPr lang="en-US" baseline="0" dirty="0" smtClean="0"/>
              <a:t>Hence, there is more to the butterfly than meets the eye…</a:t>
            </a:r>
          </a:p>
          <a:p>
            <a:r>
              <a:rPr lang="en-US" baseline="0" dirty="0" smtClean="0"/>
              <a:t>We use light (electromagnetic radiation) to reveal features invisible to us…we shine “energy” on or through materials and “watch” how it responds…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Its not what we don’t know…. Its what we don’t know we don’t we don’t know</a:t>
            </a:r>
          </a:p>
          <a:p>
            <a:r>
              <a:rPr lang="en-US" baseline="0" dirty="0" smtClean="0"/>
              <a:t>Purple is the last color on the spectrum (ROYGBIV)—400 nm wavelength. </a:t>
            </a:r>
          </a:p>
          <a:p>
            <a:r>
              <a:rPr lang="en-US" baseline="0" dirty="0" smtClean="0"/>
              <a:t>It is the color of royalty.  It has also been considered the color of death—the end of the known, the beginning of the unknown?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2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Perhaps</a:t>
            </a:r>
            <a:r>
              <a:rPr lang="en-US" baseline="0" dirty="0" smtClean="0"/>
              <a:t> </a:t>
            </a:r>
            <a:r>
              <a:rPr lang="en-US" dirty="0" smtClean="0"/>
              <a:t>this is what a flower</a:t>
            </a:r>
            <a:r>
              <a:rPr lang="en-US" baseline="0" dirty="0" smtClean="0"/>
              <a:t> looks like to a butterfly.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70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E41-04B1-F940-B32F-8A9BFCF7A06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7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6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5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2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3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4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2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2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6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7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7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0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4017-AEAF-484F-8BD6-0DB22A48A4D7}" type="datetimeFigureOut">
              <a:rPr lang="en-US" smtClean="0"/>
              <a:t>7/29/15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B84B6-B88E-C249-9123-DDA93A620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3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1.wdp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7.jpeg"/><Relationship Id="rId5" Type="http://schemas.openxmlformats.org/officeDocument/2006/relationships/image" Target="../media/image22.pn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418" y="1889452"/>
            <a:ext cx="8290801" cy="3477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Introducing Students to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Transdisciplinary Educational and Research Experiences</a:t>
            </a: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FFFFFF"/>
                </a:solidFill>
              </a:rPr>
              <a:t>Overcoming Bias To Solve Problems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Darryl P. Butt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Dept. of Materials Science and Engineering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485467"/>
            <a:ext cx="1384319" cy="3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4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74534" y="64532"/>
            <a:ext cx="174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Color Purple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685"/>
          <a:stretch/>
        </p:blipFill>
        <p:spPr>
          <a:xfrm>
            <a:off x="6485467" y="893782"/>
            <a:ext cx="1295853" cy="1330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242" t="7233" r="6500" b="53459"/>
          <a:stretch/>
        </p:blipFill>
        <p:spPr>
          <a:xfrm rot="5400000">
            <a:off x="7450666" y="1449002"/>
            <a:ext cx="2489200" cy="458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5068" y="149368"/>
            <a:ext cx="65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400 nm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5068" y="2917965"/>
            <a:ext cx="65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700 nm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8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3067"/>
            <a:ext cx="50800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253067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4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729" t="6911" r="7005" b="4968"/>
          <a:stretch>
            <a:fillRect/>
          </a:stretch>
        </p:blipFill>
        <p:spPr bwMode="auto">
          <a:xfrm>
            <a:off x="4343400" y="2743200"/>
            <a:ext cx="3840471" cy="310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9298" t="15752" r="10526"/>
          <a:stretch>
            <a:fillRect/>
          </a:stretch>
        </p:blipFill>
        <p:spPr bwMode="auto">
          <a:xfrm>
            <a:off x="1524000" y="1143000"/>
            <a:ext cx="2438419" cy="456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193907" y="315672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is longer?  Which is wider?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1135" y="6196495"/>
            <a:ext cx="807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greatest deception men suffer is from their own opinions.”—</a:t>
            </a:r>
            <a:r>
              <a:rPr lang="en-US" i="1" dirty="0" smtClean="0"/>
              <a:t>The Notebooks of </a:t>
            </a:r>
          </a:p>
          <a:p>
            <a:r>
              <a:rPr lang="en-US" i="1" dirty="0" smtClean="0"/>
              <a:t>Leonardo Da Vinci.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574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440000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31823 -0.1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-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3547" y="2460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400" y="1495899"/>
            <a:ext cx="5054294" cy="36782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3447" y="5195802"/>
            <a:ext cx="30572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Oil on Linen, in the style of the Hudson River School, D. P. Butt, 2012.</a:t>
            </a:r>
            <a:endParaRPr lang="en-US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2086400" y="1108367"/>
            <a:ext cx="261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Construction of a Painting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4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3547" y="2460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00" y="1495899"/>
            <a:ext cx="5054294" cy="36782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1063" y="957807"/>
            <a:ext cx="299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Materials and Limited Palette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83447" y="5195802"/>
            <a:ext cx="30572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Oil on Linen, in the style of the Hudson River School, D. P. Butt, 2012.</a:t>
            </a:r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129" y="207375"/>
            <a:ext cx="1414330" cy="1119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9033" y="207365"/>
            <a:ext cx="1414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Belgian Linen, Oil Primed</a:t>
            </a:r>
          </a:p>
          <a:p>
            <a:r>
              <a:rPr lang="en-US" sz="1100" dirty="0" smtClean="0"/>
              <a:t>#66 Median Weave on Kiln Dried, Laminated Baltic Birch (1/8x12x16”)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52062" y="1048403"/>
            <a:ext cx="678501" cy="5574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1742" y="1842049"/>
            <a:ext cx="1531674" cy="304698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Primary Binder: </a:t>
            </a:r>
          </a:p>
          <a:p>
            <a:r>
              <a:rPr lang="en-US" sz="1200" dirty="0" smtClean="0"/>
              <a:t>Viscosity = 5 </a:t>
            </a:r>
            <a:r>
              <a:rPr lang="en-US" sz="1200" dirty="0" err="1" smtClean="0"/>
              <a:t>cPoise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Mixture of </a:t>
            </a:r>
          </a:p>
          <a:p>
            <a:endParaRPr lang="en-US" sz="1200" dirty="0"/>
          </a:p>
          <a:p>
            <a:r>
              <a:rPr lang="en-US" sz="1200" dirty="0" smtClean="0"/>
              <a:t>Vegetable Oil (</a:t>
            </a:r>
            <a:r>
              <a:rPr lang="en-US" sz="1200" dirty="0" err="1" smtClean="0"/>
              <a:t>Triester</a:t>
            </a:r>
            <a:r>
              <a:rPr lang="en-US" sz="1200" dirty="0" smtClean="0"/>
              <a:t> derived from linoleic and oleic acids)</a:t>
            </a:r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err="1" smtClean="0"/>
              <a:t>Siccatives</a:t>
            </a:r>
            <a:r>
              <a:rPr lang="en-US" sz="1200" dirty="0" smtClean="0"/>
              <a:t> (lipophilic carboxylic and naphthenic acids)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669551" y="3160570"/>
            <a:ext cx="1083585" cy="581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55" y="3588717"/>
            <a:ext cx="1304009" cy="6867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1742" y="954573"/>
            <a:ext cx="1531674" cy="64633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Solvent:</a:t>
            </a:r>
            <a:r>
              <a:rPr lang="en-US" sz="1200" dirty="0" smtClean="0"/>
              <a:t> </a:t>
            </a:r>
            <a:r>
              <a:rPr lang="en-US" sz="1200" dirty="0" err="1" smtClean="0"/>
              <a:t>Gamsol</a:t>
            </a:r>
            <a:r>
              <a:rPr lang="en-US" sz="1200" dirty="0" smtClean="0"/>
              <a:t>,  a  mixture of aromatic hydrocarbons</a:t>
            </a:r>
            <a:endParaRPr lang="en-US" sz="1200" dirty="0"/>
          </a:p>
        </p:txBody>
      </p:sp>
      <p:cxnSp>
        <p:nvCxnSpPr>
          <p:cNvPr id="17" name="Straight Connector 16"/>
          <p:cNvCxnSpPr>
            <a:stCxn id="15" idx="3"/>
          </p:cNvCxnSpPr>
          <p:nvPr/>
        </p:nvCxnSpPr>
        <p:spPr>
          <a:xfrm>
            <a:off x="1793416" y="1277739"/>
            <a:ext cx="455625" cy="399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5354" y="954573"/>
            <a:ext cx="1889870" cy="552459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Pigments:</a:t>
            </a:r>
          </a:p>
          <a:p>
            <a:r>
              <a:rPr lang="en-US" sz="1100" dirty="0" smtClean="0"/>
              <a:t>0.5-5 </a:t>
            </a:r>
            <a:r>
              <a:rPr lang="en-US" sz="1100" dirty="0" err="1" smtClean="0"/>
              <a:t>μm</a:t>
            </a:r>
            <a:r>
              <a:rPr lang="en-US" sz="1100" dirty="0" smtClean="0"/>
              <a:t> mineral derived powders or organics</a:t>
            </a:r>
          </a:p>
          <a:p>
            <a:endParaRPr lang="en-US" sz="1100" dirty="0" smtClean="0"/>
          </a:p>
          <a:p>
            <a:r>
              <a:rPr lang="en-US" sz="1100" b="1" dirty="0" smtClean="0"/>
              <a:t>Opaque White: </a:t>
            </a:r>
            <a:r>
              <a:rPr lang="en-US" sz="1100" dirty="0" smtClean="0"/>
              <a:t>Titanium Dioxide (Rutile) or TiO</a:t>
            </a:r>
            <a:r>
              <a:rPr lang="en-US" sz="1100" baseline="-25000" dirty="0" smtClean="0"/>
              <a:t>2 </a:t>
            </a:r>
            <a:r>
              <a:rPr lang="en-US" sz="1100" dirty="0" smtClean="0"/>
              <a:t>(n = 2.72)</a:t>
            </a:r>
          </a:p>
          <a:p>
            <a:endParaRPr lang="en-US" sz="1100" dirty="0"/>
          </a:p>
          <a:p>
            <a:r>
              <a:rPr lang="en-US" sz="1100" b="1" dirty="0" smtClean="0">
                <a:solidFill>
                  <a:srgbClr val="3366FF"/>
                </a:solidFill>
              </a:rPr>
              <a:t>Cool and Warm Blues: </a:t>
            </a:r>
          </a:p>
          <a:p>
            <a:r>
              <a:rPr lang="en-US" sz="1100" dirty="0" smtClean="0"/>
              <a:t>Complex Silicate of Sodium and Aluminum with Sulfur or Na</a:t>
            </a:r>
            <a:r>
              <a:rPr lang="en-US" sz="1100" baseline="-25000" dirty="0" smtClean="0"/>
              <a:t>8</a:t>
            </a:r>
            <a:r>
              <a:rPr lang="en-US" sz="1100" dirty="0" smtClean="0"/>
              <a:t>Al</a:t>
            </a:r>
            <a:r>
              <a:rPr lang="en-US" sz="1100" baseline="-25000" dirty="0" smtClean="0"/>
              <a:t>6</a:t>
            </a:r>
            <a:r>
              <a:rPr lang="en-US" sz="1100" dirty="0" smtClean="0"/>
              <a:t>Si</a:t>
            </a:r>
            <a:r>
              <a:rPr lang="en-US" sz="1100" baseline="-25000" dirty="0" smtClean="0"/>
              <a:t>6</a:t>
            </a:r>
            <a:r>
              <a:rPr lang="en-US" sz="1100" dirty="0" smtClean="0"/>
              <a:t>O</a:t>
            </a:r>
            <a:r>
              <a:rPr lang="en-US" sz="1100" baseline="-25000" dirty="0" smtClean="0"/>
              <a:t>24</a:t>
            </a:r>
            <a:r>
              <a:rPr lang="en-US" sz="1100" dirty="0" smtClean="0"/>
              <a:t>S</a:t>
            </a:r>
            <a:r>
              <a:rPr lang="en-US" sz="1100" baseline="-25000" dirty="0" smtClean="0"/>
              <a:t>4-x</a:t>
            </a:r>
          </a:p>
          <a:p>
            <a:endParaRPr lang="en-US" sz="1100" dirty="0"/>
          </a:p>
          <a:p>
            <a:r>
              <a:rPr lang="en-US" sz="1100" dirty="0" smtClean="0"/>
              <a:t>Iron Oxide Mix of </a:t>
            </a:r>
            <a:r>
              <a:rPr lang="en-US" sz="1100" dirty="0" err="1" smtClean="0"/>
              <a:t>FeO</a:t>
            </a:r>
            <a:r>
              <a:rPr lang="en-US" sz="1100" dirty="0" smtClean="0"/>
              <a:t> and Fe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  <a:r>
              <a:rPr lang="en-US" sz="1100" baseline="-25000" dirty="0" smtClean="0"/>
              <a:t>3</a:t>
            </a:r>
          </a:p>
          <a:p>
            <a:endParaRPr lang="en-US" sz="1100" dirty="0"/>
          </a:p>
          <a:p>
            <a:r>
              <a:rPr lang="en-US" sz="1100" b="1" dirty="0" smtClean="0">
                <a:solidFill>
                  <a:srgbClr val="FF0000"/>
                </a:solidFill>
              </a:rPr>
              <a:t>Cool and Warm Reds:</a:t>
            </a:r>
          </a:p>
          <a:p>
            <a:r>
              <a:rPr lang="en-US" sz="1100" dirty="0" smtClean="0"/>
              <a:t>1,2-Dihydroxyantraquinone or C</a:t>
            </a:r>
            <a:r>
              <a:rPr lang="en-US" sz="1100" baseline="-25000" dirty="0" smtClean="0"/>
              <a:t>14</a:t>
            </a:r>
            <a:r>
              <a:rPr lang="en-US" sz="1100" dirty="0" smtClean="0"/>
              <a:t>H</a:t>
            </a:r>
            <a:r>
              <a:rPr lang="en-US" sz="1100" baseline="-25000" dirty="0" smtClean="0"/>
              <a:t>8</a:t>
            </a:r>
            <a:r>
              <a:rPr lang="en-US" sz="1100" dirty="0" smtClean="0"/>
              <a:t>O</a:t>
            </a:r>
            <a:r>
              <a:rPr lang="en-US" sz="1100" baseline="-25000" dirty="0" smtClean="0"/>
              <a:t>4</a:t>
            </a:r>
          </a:p>
          <a:p>
            <a:endParaRPr lang="en-US" sz="1100" dirty="0"/>
          </a:p>
          <a:p>
            <a:r>
              <a:rPr lang="en-US" sz="1100" dirty="0" smtClean="0"/>
              <a:t>Iron Oxides including </a:t>
            </a:r>
            <a:r>
              <a:rPr lang="en-US" sz="1100" dirty="0" err="1" smtClean="0"/>
              <a:t>FeO</a:t>
            </a:r>
            <a:r>
              <a:rPr lang="en-US" sz="1100" dirty="0" smtClean="0"/>
              <a:t> and Fe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  <a:r>
              <a:rPr lang="en-US" sz="1100" baseline="-25000" dirty="0" smtClean="0"/>
              <a:t>3</a:t>
            </a:r>
            <a:r>
              <a:rPr lang="en-US" sz="1100" dirty="0" smtClean="0"/>
              <a:t>-H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</a:p>
          <a:p>
            <a:endParaRPr lang="en-US" sz="1100" dirty="0"/>
          </a:p>
          <a:p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Cool and Warm Yellows:</a:t>
            </a:r>
          </a:p>
          <a:p>
            <a:r>
              <a:rPr lang="en-US" sz="1100" dirty="0" smtClean="0"/>
              <a:t>Mix of Zinc Oxide, Cadmium Zinc Sulfide, and Iron Oxide or </a:t>
            </a:r>
            <a:r>
              <a:rPr lang="en-US" sz="1100" dirty="0" err="1" smtClean="0"/>
              <a:t>ZnO</a:t>
            </a:r>
            <a:r>
              <a:rPr lang="en-US" sz="1100" dirty="0" smtClean="0"/>
              <a:t>, </a:t>
            </a:r>
            <a:r>
              <a:rPr lang="en-US" sz="1100" dirty="0" err="1" smtClean="0"/>
              <a:t>CdZnS</a:t>
            </a:r>
            <a:r>
              <a:rPr lang="en-US" sz="1100" dirty="0" smtClean="0"/>
              <a:t>, and </a:t>
            </a:r>
            <a:r>
              <a:rPr lang="en-US" sz="1100" dirty="0"/>
              <a:t>Fe</a:t>
            </a:r>
            <a:r>
              <a:rPr lang="en-US" sz="1100" baseline="-25000" dirty="0"/>
              <a:t>2</a:t>
            </a:r>
            <a:r>
              <a:rPr lang="en-US" sz="1100" dirty="0"/>
              <a:t>O</a:t>
            </a:r>
            <a:r>
              <a:rPr lang="en-US" sz="1100" baseline="-25000" dirty="0"/>
              <a:t>3</a:t>
            </a:r>
            <a:r>
              <a:rPr lang="en-US" sz="1100" dirty="0"/>
              <a:t>-H</a:t>
            </a:r>
            <a:r>
              <a:rPr lang="en-US" sz="1100" baseline="-25000" dirty="0"/>
              <a:t>2</a:t>
            </a:r>
            <a:r>
              <a:rPr lang="en-US" sz="1100" dirty="0"/>
              <a:t>O</a:t>
            </a:r>
            <a:endParaRPr lang="en-US" sz="1100" dirty="0" smtClean="0"/>
          </a:p>
          <a:p>
            <a:endParaRPr lang="en-US" sz="1100" dirty="0"/>
          </a:p>
          <a:p>
            <a:r>
              <a:rPr lang="en-US" sz="1100" dirty="0" smtClean="0"/>
              <a:t>Hydrated Iron(III) Oxide or Fe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  <a:r>
              <a:rPr lang="en-US" sz="1100" baseline="-25000" dirty="0" smtClean="0"/>
              <a:t>3</a:t>
            </a:r>
            <a:r>
              <a:rPr lang="en-US" sz="1100" dirty="0" smtClean="0"/>
              <a:t>-H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</a:p>
          <a:p>
            <a:endParaRPr lang="en-US" sz="1100" dirty="0" smtClean="0"/>
          </a:p>
          <a:p>
            <a:r>
              <a:rPr lang="en-US" sz="1200" dirty="0" err="1" smtClean="0"/>
              <a:t>Azomethine</a:t>
            </a:r>
            <a:r>
              <a:rPr lang="en-US" sz="1200" dirty="0" smtClean="0"/>
              <a:t> or C</a:t>
            </a:r>
            <a:r>
              <a:rPr lang="en-US" sz="1200" baseline="-25000" dirty="0" smtClean="0"/>
              <a:t>16</a:t>
            </a:r>
            <a:r>
              <a:rPr lang="en-US" sz="1200" dirty="0" smtClean="0"/>
              <a:t>H</a:t>
            </a:r>
            <a:r>
              <a:rPr lang="en-US" sz="1200" baseline="-25000" dirty="0" smtClean="0"/>
              <a:t>19</a:t>
            </a:r>
            <a:r>
              <a:rPr lang="en-US" sz="1200" dirty="0" smtClean="0"/>
              <a:t>N</a:t>
            </a:r>
            <a:r>
              <a:rPr lang="en-US" sz="1200" baseline="-25000" dirty="0" smtClean="0"/>
              <a:t>5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6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865828" y="5258368"/>
            <a:ext cx="199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~12 Layers of Glaze</a:t>
            </a:r>
            <a:endParaRPr lang="en-US" dirty="0"/>
          </a:p>
        </p:txBody>
      </p:sp>
      <p:cxnSp>
        <p:nvCxnSpPr>
          <p:cNvPr id="25" name="Straight Connector 24"/>
          <p:cNvCxnSpPr>
            <a:stCxn id="23" idx="0"/>
          </p:cNvCxnSpPr>
          <p:nvPr/>
        </p:nvCxnSpPr>
        <p:spPr>
          <a:xfrm flipV="1">
            <a:off x="2863457" y="4033254"/>
            <a:ext cx="742513" cy="12251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Image of Cross Sec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64" y="207365"/>
            <a:ext cx="2711030" cy="6847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08242" y="2975904"/>
            <a:ext cx="6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Dark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2370" y="32945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Light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8685"/>
          <a:stretch/>
        </p:blipFill>
        <p:spPr>
          <a:xfrm>
            <a:off x="5530563" y="1830157"/>
            <a:ext cx="1295853" cy="13304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05505" y="3760507"/>
            <a:ext cx="60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Cool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26" name="Straight Connector 25"/>
          <p:cNvCxnSpPr>
            <a:stCxn id="24" idx="1"/>
          </p:cNvCxnSpPr>
          <p:nvPr/>
        </p:nvCxnSpPr>
        <p:spPr>
          <a:xfrm flipH="1">
            <a:off x="4613547" y="3945173"/>
            <a:ext cx="391958" cy="3303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4" idx="2"/>
          </p:cNvCxnSpPr>
          <p:nvPr/>
        </p:nvCxnSpPr>
        <p:spPr>
          <a:xfrm>
            <a:off x="5307594" y="4129839"/>
            <a:ext cx="302088" cy="252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93220" y="3663922"/>
            <a:ext cx="83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Warm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92495" y="4610947"/>
            <a:ext cx="7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Warm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3426" y="5913039"/>
            <a:ext cx="5855262" cy="73866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“The surface of any opaque body is affected by the color of surrounding objects… colors are most intense when surrounded by their contrasts…”—from the notebooks of Leonardo Da Vinci.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6644" y="287979"/>
            <a:ext cx="178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Painting Cross Section</a:t>
            </a:r>
            <a:endParaRPr lang="en-US" sz="1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65828" y="474134"/>
            <a:ext cx="6273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83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3547" y="2460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00" y="1495899"/>
            <a:ext cx="5054294" cy="3678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4528" y="508110"/>
            <a:ext cx="223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Reverse Engineer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4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1921" y="78079"/>
            <a:ext cx="55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(“</a:t>
            </a:r>
            <a:r>
              <a:rPr lang="en-US" dirty="0" err="1" smtClean="0"/>
              <a:t>Fayum</a:t>
            </a:r>
            <a:r>
              <a:rPr lang="en-US" dirty="0" smtClean="0"/>
              <a:t>”) Mummy Portraits and the Color Purple</a:t>
            </a:r>
            <a:endParaRPr lang="en-US" dirty="0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16" y="649069"/>
            <a:ext cx="2530852" cy="612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78283" y="1371354"/>
            <a:ext cx="3265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Fusion of Egyptian religious rites,</a:t>
            </a:r>
          </a:p>
          <a:p>
            <a:r>
              <a:rPr lang="en-US" dirty="0" smtClean="0"/>
              <a:t>Roman artistic style, and Greek cultural traditions*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7825" y="6370300"/>
            <a:ext cx="267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*Ref. C. Cartwright and A. Middleton, </a:t>
            </a:r>
            <a:r>
              <a:rPr lang="en-US" sz="1000" i="1" dirty="0" smtClean="0"/>
              <a:t>Br. Mus. Tech. Res. Bull</a:t>
            </a:r>
            <a:r>
              <a:rPr lang="en-US" sz="1000" dirty="0" smtClean="0"/>
              <a:t>., </a:t>
            </a:r>
            <a:r>
              <a:rPr lang="en-US" sz="1000" b="1" dirty="0" smtClean="0"/>
              <a:t>2</a:t>
            </a:r>
            <a:r>
              <a:rPr lang="en-US" sz="1000" dirty="0" smtClean="0"/>
              <a:t>, 59 (2008).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4021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3752" y="127948"/>
            <a:ext cx="751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Mummy Sampling for the APPEAR Project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789" y="1082055"/>
            <a:ext cx="6777431" cy="4992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485467"/>
            <a:ext cx="4128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APPEAR=Ancient Panel Paintings: Examination Analysis and Research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2148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8288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Pigment particle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24000" y="921455"/>
            <a:ext cx="5943600" cy="4459340"/>
            <a:chOff x="1737360" y="1295400"/>
            <a:chExt cx="5943600" cy="4459340"/>
          </a:xfrm>
        </p:grpSpPr>
        <p:pic>
          <p:nvPicPr>
            <p:cNvPr id="1027" name="Picture 3" descr="E:\Data\Darryl_pigment\SEM\Pigment_1700x_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360" y="1295400"/>
              <a:ext cx="5943600" cy="445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3337560" y="2748224"/>
              <a:ext cx="2407920" cy="1595176"/>
              <a:chOff x="3337560" y="2748224"/>
              <a:chExt cx="2407920" cy="159517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337560" y="4114800"/>
                <a:ext cx="914400" cy="228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scene3d>
                <a:camera prst="orthographicFront">
                  <a:rot lat="0" lon="0" rev="2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617720" y="3200400"/>
                <a:ext cx="914400" cy="228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scene3d>
                <a:camera prst="orthographicFront">
                  <a:rot lat="0" lon="0" rev="7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831080" y="3048000"/>
                <a:ext cx="914400" cy="2286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  <a:scene3d>
                <a:camera prst="orthographicFront">
                  <a:rot lat="0" lon="0" rev="7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V="1">
                <a:off x="5098282" y="2970461"/>
                <a:ext cx="179614" cy="143691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5301762" y="3204085"/>
                <a:ext cx="179614" cy="143691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339024" y="3215472"/>
                <a:ext cx="228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A</a:t>
                </a:r>
                <a:endParaRPr lang="en-US" sz="16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135544" y="2981848"/>
                <a:ext cx="25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</a:t>
                </a:r>
                <a:endParaRPr lang="en-US" sz="16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37928" y="2748224"/>
                <a:ext cx="25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E</a:t>
                </a:r>
                <a:endParaRPr lang="en-US" sz="1600" b="1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752600" y="3613349"/>
              <a:ext cx="1584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 sample #1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Straight Arrow Connector 14"/>
            <p:cNvCxnSpPr>
              <a:endCxn id="3" idx="0"/>
            </p:cNvCxnSpPr>
            <p:nvPr/>
          </p:nvCxnSpPr>
          <p:spPr>
            <a:xfrm>
              <a:off x="2895600" y="3948713"/>
              <a:ext cx="899160" cy="166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262572" y="4375349"/>
              <a:ext cx="1584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 sample #2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5301762" y="3782626"/>
              <a:ext cx="443718" cy="5607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994092" y="2823746"/>
              <a:ext cx="1584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LEAP samples</a:t>
              </a:r>
              <a:endPara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5" name="Straight Arrow Connector 24"/>
            <p:cNvCxnSpPr>
              <a:stCxn id="24" idx="1"/>
            </p:cNvCxnSpPr>
            <p:nvPr/>
          </p:nvCxnSpPr>
          <p:spPr>
            <a:xfrm flipH="1">
              <a:off x="5391569" y="2993023"/>
              <a:ext cx="602523" cy="12112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539240" y="5638800"/>
            <a:ext cx="592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Pigment particle under SEM. Locations of TEM samples are in red and those of LEAP samples are in blue.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6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6172200" cy="568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811" t="8022" r="26505" b="7746"/>
          <a:stretch/>
        </p:blipFill>
        <p:spPr>
          <a:xfrm>
            <a:off x="2286000" y="2895600"/>
            <a:ext cx="457145" cy="533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81200" y="2667000"/>
            <a:ext cx="1143000" cy="106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78001" y="1889667"/>
            <a:ext cx="8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Particle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2222500" y="2258999"/>
            <a:ext cx="156633" cy="408001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0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568652"/>
            <a:ext cx="7128934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VIP Concept: </a:t>
            </a:r>
            <a:r>
              <a:rPr lang="en-US" sz="2000" i="1" dirty="0" smtClean="0"/>
              <a:t>Science of Art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b="1" dirty="0"/>
              <a:t>Preservation and Reverse Engineering of Cultural Heritage I: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Theme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>
                <a:solidFill>
                  <a:srgbClr val="0000FF"/>
                </a:solidFill>
              </a:rPr>
              <a:t>Science, History, and Psychology of Color in Art</a:t>
            </a:r>
          </a:p>
          <a:p>
            <a:r>
              <a:rPr lang="en-US" dirty="0"/>
              <a:t>Book: </a:t>
            </a:r>
            <a:r>
              <a:rPr lang="en-US" i="1" dirty="0"/>
              <a:t>Color</a:t>
            </a:r>
            <a:r>
              <a:rPr lang="en-US" dirty="0"/>
              <a:t> by V. Finley and Literature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Preservation and Reverse Engineering of Cultural Heritage II: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Theme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Archeometry</a:t>
            </a:r>
            <a:r>
              <a:rPr lang="en-US" dirty="0">
                <a:solidFill>
                  <a:srgbClr val="0000FF"/>
                </a:solidFill>
              </a:rPr>
              <a:t>—Methods of Analyzing Materials in Art and Culture</a:t>
            </a:r>
          </a:p>
          <a:p>
            <a:r>
              <a:rPr lang="en-US" dirty="0" smtClean="0"/>
              <a:t>Book: </a:t>
            </a:r>
            <a:r>
              <a:rPr lang="en-US" i="1" dirty="0" smtClean="0"/>
              <a:t>Scientific Methods and Cultural Heritage</a:t>
            </a:r>
            <a:r>
              <a:rPr lang="en-US" dirty="0" smtClean="0"/>
              <a:t> by G. </a:t>
            </a:r>
            <a:r>
              <a:rPr lang="en-US" dirty="0" err="1" smtClean="0"/>
              <a:t>Artioli</a:t>
            </a:r>
            <a:r>
              <a:rPr lang="en-US" dirty="0" smtClean="0"/>
              <a:t> </a:t>
            </a:r>
            <a:r>
              <a:rPr lang="en-US" dirty="0"/>
              <a:t>and Literature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Preservation and Reverse Engineering of Cultural Heritage III: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Theme</a:t>
            </a:r>
            <a:r>
              <a:rPr lang="en-US" dirty="0">
                <a:solidFill>
                  <a:srgbClr val="0000FF"/>
                </a:solidFill>
              </a:rPr>
              <a:t>: Case Studies in the Forgery, Preservation, and Interpretation of Art and Materials of Cultural Heritage</a:t>
            </a:r>
          </a:p>
          <a:p>
            <a:r>
              <a:rPr lang="en-US" dirty="0"/>
              <a:t>Book: </a:t>
            </a:r>
            <a:r>
              <a:rPr lang="en-US" i="1" dirty="0"/>
              <a:t>Caveat Emptor</a:t>
            </a:r>
            <a:r>
              <a:rPr lang="en-US" dirty="0"/>
              <a:t> by Ken </a:t>
            </a:r>
            <a:r>
              <a:rPr lang="en-US" dirty="0" err="1"/>
              <a:t>Perenyl</a:t>
            </a:r>
            <a:r>
              <a:rPr lang="en-US" dirty="0"/>
              <a:t> and Literature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Preservation and Reverse Engineering of Cultural Heritage IV: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Theme</a:t>
            </a:r>
            <a:r>
              <a:rPr lang="en-US" dirty="0">
                <a:solidFill>
                  <a:srgbClr val="0000FF"/>
                </a:solidFill>
              </a:rPr>
              <a:t>: Internship or Focused Undergraduate Research Experience</a:t>
            </a:r>
          </a:p>
          <a:p>
            <a:r>
              <a:rPr lang="en-US" dirty="0">
                <a:solidFill>
                  <a:srgbClr val="0000FF"/>
                </a:solidFill>
              </a:rPr>
              <a:t> </a:t>
            </a:r>
          </a:p>
          <a:p>
            <a:pPr algn="ctr"/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147" y="4040201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6147" y="5123935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147" y="170179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6446" y="279399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200000">
            <a:off x="57312" y="383986"/>
            <a:ext cx="100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3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0734" y="182880"/>
            <a:ext cx="6287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Partially Machined Pigment Particle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1015448"/>
            <a:ext cx="2667000" cy="2456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3870056"/>
            <a:ext cx="2590800" cy="238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9" y="3294236"/>
            <a:ext cx="4665506" cy="3104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072" y="1015448"/>
            <a:ext cx="2769177" cy="208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93" y="5891982"/>
            <a:ext cx="336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Quanta 3D Dual Beam FIB at CAES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9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6172200" cy="568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811" t="8022" r="26505" b="7746"/>
          <a:stretch/>
        </p:blipFill>
        <p:spPr>
          <a:xfrm>
            <a:off x="2286000" y="2895600"/>
            <a:ext cx="457145" cy="533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81200" y="2667000"/>
            <a:ext cx="1143000" cy="106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Data\Darryl_pigment\LEAP\Tip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36" y="2615460"/>
            <a:ext cx="49646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453428" y="2479994"/>
            <a:ext cx="331617" cy="304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8001" y="1889667"/>
            <a:ext cx="8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Particle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stCxn id="7" idx="2"/>
          </p:cNvCxnSpPr>
          <p:nvPr/>
        </p:nvCxnSpPr>
        <p:spPr>
          <a:xfrm>
            <a:off x="2222500" y="2258999"/>
            <a:ext cx="156633" cy="408001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08929" y="1705001"/>
            <a:ext cx="22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Machined Sample x10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 flipH="1">
            <a:off x="3610068" y="2074333"/>
            <a:ext cx="524023" cy="408001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E:\Data\Darryl_pigment\LEAP\Tip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8" y="4042583"/>
            <a:ext cx="2819402" cy="25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 flipV="1">
            <a:off x="3785045" y="2784794"/>
            <a:ext cx="2765331" cy="1899166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92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41" y="625499"/>
            <a:ext cx="4255556" cy="2491992"/>
          </a:xfrm>
          <a:prstGeom prst="rect">
            <a:avLst/>
          </a:prstGeom>
        </p:spPr>
      </p:pic>
      <p:pic>
        <p:nvPicPr>
          <p:cNvPr id="21" name="Picture 2" descr="E:\Data\Darryl_pigment\081314\sample 2\P3_STEM_EDS01_190kx_HAA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04" y="3560099"/>
            <a:ext cx="2990388" cy="299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31" y="3560099"/>
            <a:ext cx="4438166" cy="2833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350" y="681754"/>
            <a:ext cx="3660486" cy="2435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8615" y="2840492"/>
            <a:ext cx="309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Cameca</a:t>
            </a:r>
            <a:r>
              <a:rPr lang="en-US" sz="1200" dirty="0" smtClean="0">
                <a:solidFill>
                  <a:srgbClr val="FFFFFF"/>
                </a:solidFill>
              </a:rPr>
              <a:t> 4000X HR Local Electrode Atom Probe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2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flipV="1">
            <a:off x="2932013" y="2225628"/>
            <a:ext cx="3279974" cy="4218587"/>
          </a:xfrm>
          <a:prstGeom prst="triangle">
            <a:avLst/>
          </a:prstGeom>
          <a:solidFill>
            <a:srgbClr val="660066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6628" y="326489"/>
            <a:ext cx="63107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VIP Topic and Motivation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2889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Cultural Studies + </a:t>
            </a:r>
            <a:r>
              <a:rPr lang="en-US" sz="2800" dirty="0" smtClean="0">
                <a:latin typeface="Arial"/>
                <a:cs typeface="Arial"/>
              </a:rPr>
              <a:t>Materials </a:t>
            </a:r>
            <a:r>
              <a:rPr lang="en-US" sz="2800" dirty="0" smtClean="0">
                <a:latin typeface="Arial"/>
                <a:cs typeface="Arial"/>
              </a:rPr>
              <a:t>Science Analyses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117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Greco-Roman Egypt + Nanoscale pigment analyses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19454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Fayum mummy portraits + Materials for the color purple</a:t>
            </a:r>
          </a:p>
        </p:txBody>
      </p:sp>
    </p:spTree>
    <p:extLst>
      <p:ext uri="{BB962C8B-B14F-4D97-AF65-F5344CB8AC3E}">
        <p14:creationId xmlns:p14="http://schemas.microsoft.com/office/powerpoint/2010/main" val="158529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602" y="70711"/>
            <a:ext cx="670354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Methods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9" b="66731"/>
          <a:stretch/>
        </p:blipFill>
        <p:spPr>
          <a:xfrm>
            <a:off x="-104067" y="949252"/>
            <a:ext cx="2212694" cy="2281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7" t="3656" r="5382" b="71619"/>
          <a:stretch/>
        </p:blipFill>
        <p:spPr>
          <a:xfrm>
            <a:off x="205330" y="4382478"/>
            <a:ext cx="1491449" cy="1695635"/>
          </a:xfrm>
          <a:prstGeom prst="teardrop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35762" r="45853" b="32681"/>
          <a:stretch/>
        </p:blipFill>
        <p:spPr>
          <a:xfrm>
            <a:off x="2561726" y="585566"/>
            <a:ext cx="2425141" cy="2241923"/>
          </a:xfrm>
          <a:prstGeom prst="teardrop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7" t="66796"/>
          <a:stretch/>
        </p:blipFill>
        <p:spPr>
          <a:xfrm>
            <a:off x="6318287" y="4325807"/>
            <a:ext cx="2182245" cy="2277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21" b="65266" l="53558" r="953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4" t="27318" b="36047"/>
          <a:stretch/>
        </p:blipFill>
        <p:spPr>
          <a:xfrm>
            <a:off x="2954867" y="4058669"/>
            <a:ext cx="2452351" cy="25123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69385" r="42480"/>
          <a:stretch/>
        </p:blipFill>
        <p:spPr>
          <a:xfrm>
            <a:off x="6892531" y="2549277"/>
            <a:ext cx="1157420" cy="116978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84538" y="2549278"/>
            <a:ext cx="1157565" cy="681444"/>
          </a:xfrm>
          <a:custGeom>
            <a:avLst/>
            <a:gdLst>
              <a:gd name="connsiteX0" fmla="*/ 0 w 1562470"/>
              <a:gd name="connsiteY0" fmla="*/ 0 h 346484"/>
              <a:gd name="connsiteX1" fmla="*/ 674703 w 1562470"/>
              <a:gd name="connsiteY1" fmla="*/ 346229 h 346484"/>
              <a:gd name="connsiteX2" fmla="*/ 1562470 w 1562470"/>
              <a:gd name="connsiteY2" fmla="*/ 44388 h 346484"/>
              <a:gd name="connsiteX0" fmla="*/ 0 w 1543420"/>
              <a:gd name="connsiteY0" fmla="*/ 327087 h 681444"/>
              <a:gd name="connsiteX1" fmla="*/ 674703 w 1543420"/>
              <a:gd name="connsiteY1" fmla="*/ 673316 h 681444"/>
              <a:gd name="connsiteX2" fmla="*/ 1543420 w 1543420"/>
              <a:gd name="connsiteY2" fmla="*/ 0 h 681444"/>
              <a:gd name="connsiteX0" fmla="*/ 0 w 1543420"/>
              <a:gd name="connsiteY0" fmla="*/ 327087 h 681444"/>
              <a:gd name="connsiteX1" fmla="*/ 674703 w 1543420"/>
              <a:gd name="connsiteY1" fmla="*/ 673316 h 681444"/>
              <a:gd name="connsiteX2" fmla="*/ 1543420 w 1543420"/>
              <a:gd name="connsiteY2" fmla="*/ 0 h 68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3420" h="681444">
                <a:moveTo>
                  <a:pt x="0" y="327087"/>
                </a:moveTo>
                <a:cubicBezTo>
                  <a:pt x="207145" y="496502"/>
                  <a:pt x="417466" y="727830"/>
                  <a:pt x="674703" y="673316"/>
                </a:cubicBezTo>
                <a:cubicBezTo>
                  <a:pt x="931940" y="618802"/>
                  <a:pt x="1277367" y="326069"/>
                  <a:pt x="154342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21292551">
            <a:off x="1728825" y="3000844"/>
            <a:ext cx="864169" cy="1345731"/>
          </a:xfrm>
          <a:custGeom>
            <a:avLst/>
            <a:gdLst>
              <a:gd name="connsiteX0" fmla="*/ 0 w 1473693"/>
              <a:gd name="connsiteY0" fmla="*/ 1367161 h 1367161"/>
              <a:gd name="connsiteX1" fmla="*/ 763479 w 1473693"/>
              <a:gd name="connsiteY1" fmla="*/ 275208 h 1367161"/>
              <a:gd name="connsiteX2" fmla="*/ 1473693 w 1473693"/>
              <a:gd name="connsiteY2" fmla="*/ 0 h 1367161"/>
              <a:gd name="connsiteX0" fmla="*/ 0 w 1073643"/>
              <a:gd name="connsiteY0" fmla="*/ 1193664 h 1193664"/>
              <a:gd name="connsiteX1" fmla="*/ 763479 w 1073643"/>
              <a:gd name="connsiteY1" fmla="*/ 101711 h 1193664"/>
              <a:gd name="connsiteX2" fmla="*/ 1073643 w 1073643"/>
              <a:gd name="connsiteY2" fmla="*/ 31290 h 1193664"/>
              <a:gd name="connsiteX0" fmla="*/ 0 w 1073643"/>
              <a:gd name="connsiteY0" fmla="*/ 1162374 h 1162374"/>
              <a:gd name="connsiteX1" fmla="*/ 511067 w 1073643"/>
              <a:gd name="connsiteY1" fmla="*/ 332359 h 1162374"/>
              <a:gd name="connsiteX2" fmla="*/ 1073643 w 1073643"/>
              <a:gd name="connsiteY2" fmla="*/ 0 h 1162374"/>
              <a:gd name="connsiteX0" fmla="*/ 0 w 1073643"/>
              <a:gd name="connsiteY0" fmla="*/ 1162374 h 1162374"/>
              <a:gd name="connsiteX1" fmla="*/ 511067 w 1073643"/>
              <a:gd name="connsiteY1" fmla="*/ 332359 h 1162374"/>
              <a:gd name="connsiteX2" fmla="*/ 1073643 w 1073643"/>
              <a:gd name="connsiteY2" fmla="*/ 0 h 1162374"/>
              <a:gd name="connsiteX0" fmla="*/ 0 w 1073643"/>
              <a:gd name="connsiteY0" fmla="*/ 1176662 h 1176662"/>
              <a:gd name="connsiteX1" fmla="*/ 511067 w 1073643"/>
              <a:gd name="connsiteY1" fmla="*/ 346647 h 1176662"/>
              <a:gd name="connsiteX2" fmla="*/ 1073643 w 1073643"/>
              <a:gd name="connsiteY2" fmla="*/ 0 h 1176662"/>
              <a:gd name="connsiteX0" fmla="*/ 0 w 1121268"/>
              <a:gd name="connsiteY0" fmla="*/ 1319537 h 1319537"/>
              <a:gd name="connsiteX1" fmla="*/ 511067 w 1121268"/>
              <a:gd name="connsiteY1" fmla="*/ 489522 h 1319537"/>
              <a:gd name="connsiteX2" fmla="*/ 1121268 w 1121268"/>
              <a:gd name="connsiteY2" fmla="*/ 0 h 1319537"/>
              <a:gd name="connsiteX0" fmla="*/ 0 w 1121268"/>
              <a:gd name="connsiteY0" fmla="*/ 1319537 h 1319537"/>
              <a:gd name="connsiteX1" fmla="*/ 511067 w 1121268"/>
              <a:gd name="connsiteY1" fmla="*/ 489522 h 1319537"/>
              <a:gd name="connsiteX2" fmla="*/ 1121268 w 1121268"/>
              <a:gd name="connsiteY2" fmla="*/ 0 h 1319537"/>
              <a:gd name="connsiteX0" fmla="*/ 0 w 1123650"/>
              <a:gd name="connsiteY0" fmla="*/ 1317156 h 1317156"/>
              <a:gd name="connsiteX1" fmla="*/ 511067 w 1123650"/>
              <a:gd name="connsiteY1" fmla="*/ 487141 h 1317156"/>
              <a:gd name="connsiteX2" fmla="*/ 1123650 w 1123650"/>
              <a:gd name="connsiteY2" fmla="*/ 0 h 1317156"/>
              <a:gd name="connsiteX0" fmla="*/ 0 w 1152225"/>
              <a:gd name="connsiteY0" fmla="*/ 1345731 h 1345731"/>
              <a:gd name="connsiteX1" fmla="*/ 511067 w 1152225"/>
              <a:gd name="connsiteY1" fmla="*/ 515716 h 1345731"/>
              <a:gd name="connsiteX2" fmla="*/ 1152225 w 1152225"/>
              <a:gd name="connsiteY2" fmla="*/ 0 h 1345731"/>
              <a:gd name="connsiteX0" fmla="*/ 0 w 1152225"/>
              <a:gd name="connsiteY0" fmla="*/ 1345731 h 1345731"/>
              <a:gd name="connsiteX1" fmla="*/ 511067 w 1152225"/>
              <a:gd name="connsiteY1" fmla="*/ 515716 h 1345731"/>
              <a:gd name="connsiteX2" fmla="*/ 1152225 w 1152225"/>
              <a:gd name="connsiteY2" fmla="*/ 0 h 134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225" h="1345731">
                <a:moveTo>
                  <a:pt x="0" y="1345731"/>
                </a:moveTo>
                <a:cubicBezTo>
                  <a:pt x="258932" y="913684"/>
                  <a:pt x="319029" y="740005"/>
                  <a:pt x="511067" y="515716"/>
                </a:cubicBezTo>
                <a:cubicBezTo>
                  <a:pt x="703105" y="291427"/>
                  <a:pt x="903086" y="209298"/>
                  <a:pt x="115222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722914" y="2890000"/>
            <a:ext cx="381000" cy="11686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3837214" y="2752116"/>
            <a:ext cx="381000" cy="11686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54595" y="42777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c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V="1">
            <a:off x="4927500" y="559054"/>
            <a:ext cx="1157565" cy="681444"/>
          </a:xfrm>
          <a:custGeom>
            <a:avLst/>
            <a:gdLst>
              <a:gd name="connsiteX0" fmla="*/ 0 w 1562470"/>
              <a:gd name="connsiteY0" fmla="*/ 0 h 346484"/>
              <a:gd name="connsiteX1" fmla="*/ 674703 w 1562470"/>
              <a:gd name="connsiteY1" fmla="*/ 346229 h 346484"/>
              <a:gd name="connsiteX2" fmla="*/ 1562470 w 1562470"/>
              <a:gd name="connsiteY2" fmla="*/ 44388 h 346484"/>
              <a:gd name="connsiteX0" fmla="*/ 0 w 1543420"/>
              <a:gd name="connsiteY0" fmla="*/ 327087 h 681444"/>
              <a:gd name="connsiteX1" fmla="*/ 674703 w 1543420"/>
              <a:gd name="connsiteY1" fmla="*/ 673316 h 681444"/>
              <a:gd name="connsiteX2" fmla="*/ 1543420 w 1543420"/>
              <a:gd name="connsiteY2" fmla="*/ 0 h 681444"/>
              <a:gd name="connsiteX0" fmla="*/ 0 w 1543420"/>
              <a:gd name="connsiteY0" fmla="*/ 327087 h 681444"/>
              <a:gd name="connsiteX1" fmla="*/ 674703 w 1543420"/>
              <a:gd name="connsiteY1" fmla="*/ 673316 h 681444"/>
              <a:gd name="connsiteX2" fmla="*/ 1543420 w 1543420"/>
              <a:gd name="connsiteY2" fmla="*/ 0 h 68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3420" h="681444">
                <a:moveTo>
                  <a:pt x="0" y="327087"/>
                </a:moveTo>
                <a:cubicBezTo>
                  <a:pt x="207145" y="496502"/>
                  <a:pt x="417466" y="727830"/>
                  <a:pt x="674703" y="673316"/>
                </a:cubicBezTo>
                <a:cubicBezTo>
                  <a:pt x="931940" y="618802"/>
                  <a:pt x="1277367" y="326069"/>
                  <a:pt x="154342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1" idx="2"/>
          </p:cNvCxnSpPr>
          <p:nvPr/>
        </p:nvCxnSpPr>
        <p:spPr>
          <a:xfrm flipH="1">
            <a:off x="7175501" y="3719062"/>
            <a:ext cx="295740" cy="53590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5400000" flipV="1">
            <a:off x="7729263" y="1852951"/>
            <a:ext cx="1542539" cy="681444"/>
          </a:xfrm>
          <a:custGeom>
            <a:avLst/>
            <a:gdLst>
              <a:gd name="connsiteX0" fmla="*/ 0 w 1562470"/>
              <a:gd name="connsiteY0" fmla="*/ 0 h 346484"/>
              <a:gd name="connsiteX1" fmla="*/ 674703 w 1562470"/>
              <a:gd name="connsiteY1" fmla="*/ 346229 h 346484"/>
              <a:gd name="connsiteX2" fmla="*/ 1562470 w 1562470"/>
              <a:gd name="connsiteY2" fmla="*/ 44388 h 346484"/>
              <a:gd name="connsiteX0" fmla="*/ 0 w 1543420"/>
              <a:gd name="connsiteY0" fmla="*/ 327087 h 681444"/>
              <a:gd name="connsiteX1" fmla="*/ 674703 w 1543420"/>
              <a:gd name="connsiteY1" fmla="*/ 673316 h 681444"/>
              <a:gd name="connsiteX2" fmla="*/ 1543420 w 1543420"/>
              <a:gd name="connsiteY2" fmla="*/ 0 h 681444"/>
              <a:gd name="connsiteX0" fmla="*/ 0 w 1543420"/>
              <a:gd name="connsiteY0" fmla="*/ 327087 h 681444"/>
              <a:gd name="connsiteX1" fmla="*/ 674703 w 1543420"/>
              <a:gd name="connsiteY1" fmla="*/ 673316 h 681444"/>
              <a:gd name="connsiteX2" fmla="*/ 1543420 w 1543420"/>
              <a:gd name="connsiteY2" fmla="*/ 0 h 68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3420" h="681444">
                <a:moveTo>
                  <a:pt x="0" y="327087"/>
                </a:moveTo>
                <a:cubicBezTo>
                  <a:pt x="207145" y="496502"/>
                  <a:pt x="417466" y="727830"/>
                  <a:pt x="674703" y="673316"/>
                </a:cubicBezTo>
                <a:cubicBezTo>
                  <a:pt x="931940" y="618802"/>
                  <a:pt x="1277367" y="326069"/>
                  <a:pt x="154342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597" y="148298"/>
            <a:ext cx="1509806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3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4602" y="70711"/>
            <a:ext cx="806193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Types of Organic Pigments</a:t>
            </a:r>
          </a:p>
          <a:p>
            <a:endParaRPr lang="en-US" dirty="0" smtClean="0">
              <a:latin typeface="Garamond" panose="02020404030301010803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26603" y="1147890"/>
            <a:ext cx="2026576" cy="2087167"/>
            <a:chOff x="1192089" y="1147889"/>
            <a:chExt cx="2702102" cy="20871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089" y="1486483"/>
              <a:ext cx="2416879" cy="17485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92089" y="1147889"/>
              <a:ext cx="270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anose="02020404030301010803" pitchFamily="18" charset="0"/>
                </a:rPr>
                <a:t>Madder Root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94067" y="3576477"/>
            <a:ext cx="2138543" cy="1979703"/>
            <a:chOff x="1192089" y="3395576"/>
            <a:chExt cx="2851391" cy="19797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27"/>
            <a:stretch/>
          </p:blipFill>
          <p:spPr>
            <a:xfrm>
              <a:off x="1192089" y="3747997"/>
              <a:ext cx="2414016" cy="16272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92089" y="3395576"/>
              <a:ext cx="2851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anose="02020404030301010803" pitchFamily="18" charset="0"/>
                </a:rPr>
                <a:t>Kermes Insect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21" y="1486484"/>
            <a:ext cx="1810512" cy="167193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561285" y="3400478"/>
            <a:ext cx="1810512" cy="2155703"/>
            <a:chOff x="4513254" y="3400477"/>
            <a:chExt cx="2414016" cy="21557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54" y="3747997"/>
              <a:ext cx="2414016" cy="180818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13254" y="3400477"/>
              <a:ext cx="1752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anose="02020404030301010803" pitchFamily="18" charset="0"/>
                </a:rPr>
                <a:t>Lichen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04926" y="3531791"/>
            <a:ext cx="1810512" cy="2024389"/>
            <a:chOff x="8301809" y="2265437"/>
            <a:chExt cx="2414016" cy="20243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809" y="2668737"/>
              <a:ext cx="2414016" cy="16210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01809" y="2265437"/>
              <a:ext cx="181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anose="02020404030301010803" pitchFamily="18" charset="0"/>
                </a:rPr>
                <a:t>Indigo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93821" y="1117152"/>
            <a:ext cx="2298245" cy="2041264"/>
            <a:chOff x="4513255" y="1117151"/>
            <a:chExt cx="3064327" cy="204126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55" y="1486483"/>
              <a:ext cx="2414016" cy="167193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513255" y="1117151"/>
              <a:ext cx="306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anose="02020404030301010803" pitchFamily="18" charset="0"/>
                </a:rPr>
                <a:t>Cochineal Insect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76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4602" y="70711"/>
            <a:ext cx="6703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Color Shifting Techniques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4" y="3586024"/>
            <a:ext cx="3129469" cy="327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03" y="931768"/>
            <a:ext cx="4785330" cy="2624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406" y="1013693"/>
            <a:ext cx="3595261" cy="2259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799" y="3390932"/>
            <a:ext cx="3560233" cy="32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0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P Post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7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73941" y="1127429"/>
            <a:ext cx="5170059" cy="4761083"/>
            <a:chOff x="3973941" y="1127429"/>
            <a:chExt cx="5170059" cy="47610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941" y="1127429"/>
              <a:ext cx="5170059" cy="4761083"/>
            </a:xfrm>
            <a:prstGeom prst="rect">
              <a:avLst/>
            </a:prstGeom>
          </p:spPr>
        </p:pic>
        <p:pic>
          <p:nvPicPr>
            <p:cNvPr id="7" name="Picture 2" descr="E:\Data\Darryl_pigment\LEAP\Tip_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09"/>
            <a:stretch/>
          </p:blipFill>
          <p:spPr bwMode="auto">
            <a:xfrm>
              <a:off x="7975600" y="1128363"/>
              <a:ext cx="1168400" cy="96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E:\Data\Darryl_pigment\LEAP\Tip_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09"/>
            <a:stretch/>
          </p:blipFill>
          <p:spPr bwMode="auto">
            <a:xfrm>
              <a:off x="3973941" y="1127429"/>
              <a:ext cx="1168400" cy="96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Data\Darryl_pigment\LEAP\Tip_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09"/>
            <a:stretch/>
          </p:blipFill>
          <p:spPr bwMode="auto">
            <a:xfrm flipV="1">
              <a:off x="7975600" y="4632630"/>
              <a:ext cx="1168400" cy="96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Data\Darryl_pigment\LEAP\Tip_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09"/>
            <a:stretch/>
          </p:blipFill>
          <p:spPr bwMode="auto">
            <a:xfrm flipV="1">
              <a:off x="3973941" y="4724831"/>
              <a:ext cx="1168400" cy="96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8811" t="8022" r="26505" b="7746"/>
            <a:stretch/>
          </p:blipFill>
          <p:spPr>
            <a:xfrm>
              <a:off x="6434667" y="3031064"/>
              <a:ext cx="457145" cy="5334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250108" y="419663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END</a:t>
            </a:r>
            <a:endParaRPr lang="en-US" dirty="0"/>
          </a:p>
        </p:txBody>
      </p:sp>
      <p:pic>
        <p:nvPicPr>
          <p:cNvPr id="15" name="Picture 14" descr="BARTSCH_206005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4029"/>
            <a:ext cx="3867575" cy="519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1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180" y="1817660"/>
            <a:ext cx="87016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“</a:t>
            </a:r>
            <a:r>
              <a:rPr lang="en-US" sz="4400" b="1" dirty="0" smtClean="0"/>
              <a:t>Reverse Engineering</a:t>
            </a:r>
            <a:r>
              <a:rPr lang="en-US" sz="4400" dirty="0" smtClean="0"/>
              <a:t>”-</a:t>
            </a:r>
            <a:r>
              <a:rPr lang="en-US" sz="4400" i="1" dirty="0" smtClean="0"/>
              <a:t>Discovery </a:t>
            </a:r>
            <a:r>
              <a:rPr lang="en-US" sz="4400" dirty="0" smtClean="0"/>
              <a:t>Through Analysis of Structure, Function, Purpose, Operation, Provenance*, Provenience*…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04048" y="5850107"/>
            <a:ext cx="575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*contrary to some dictionaries… Provenance ≠ Provenience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6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3547" y="2460447"/>
            <a:ext cx="1846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90447" y="2890925"/>
            <a:ext cx="35227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“Reverse Engineering”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41677" y="354269"/>
            <a:ext cx="10602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Forensics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0578" y="5523835"/>
            <a:ext cx="14157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Archeometry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93893" y="1495186"/>
            <a:ext cx="11442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Dissection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3227" y="5992820"/>
            <a:ext cx="17803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Cultural Heritage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677" y="5386282"/>
            <a:ext cx="15162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Artist Purpose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2414" y="1709831"/>
            <a:ext cx="12908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90370" y="6177486"/>
            <a:ext cx="18136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51270" y="3638405"/>
            <a:ext cx="21849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Critical Infrastructure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02474" y="3757414"/>
            <a:ext cx="22493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Product Development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40572" y="5009020"/>
            <a:ext cx="12420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Archeology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36050" y="5708501"/>
            <a:ext cx="9547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Geology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77209" y="2349436"/>
            <a:ext cx="26667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Materials Characterization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36050" y="4867848"/>
            <a:ext cx="13450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Petrography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280543" y="1724728"/>
            <a:ext cx="12747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Microscopy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2414" y="3229479"/>
            <a:ext cx="9028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Forgery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1771" y="1025694"/>
            <a:ext cx="14414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Sustainability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376" y="2460447"/>
            <a:ext cx="13712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Preservation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75183" y="342610"/>
            <a:ext cx="13388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Biomimetics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13191" y="152516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Analysis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2975" y="28537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Analysis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136569" y="4683182"/>
            <a:ext cx="147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Anthropology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2492" y="1025694"/>
            <a:ext cx="134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Provenience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24808" y="4126746"/>
            <a:ext cx="12768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Restoration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33925" y="2349436"/>
            <a:ext cx="11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8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1466" y="568652"/>
            <a:ext cx="712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VIP (Transdisciplinary) Concept:</a:t>
            </a:r>
            <a:endParaRPr lang="en-US" dirty="0"/>
          </a:p>
        </p:txBody>
      </p:sp>
      <p:sp>
        <p:nvSpPr>
          <p:cNvPr id="2" name="Up-Down Arrow 1"/>
          <p:cNvSpPr/>
          <p:nvPr/>
        </p:nvSpPr>
        <p:spPr>
          <a:xfrm>
            <a:off x="4165599" y="1168400"/>
            <a:ext cx="1083734" cy="5215467"/>
          </a:xfrm>
          <a:prstGeom prst="up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2405353" y="3590402"/>
            <a:ext cx="460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Vertically Integrated Project/Research Problem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294041" y="276425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91429" y="2140185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94041" y="337385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94041" y="2110438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294041" y="504972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94041" y="408312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091429" y="3178839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091429" y="4217493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091429" y="5256147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67243" y="1899734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1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67243" y="2528788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2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67243" y="3157842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67243" y="3854628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4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67243" y="4839275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5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14536" y="1955519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6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14536" y="2970655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7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14536" y="4019657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8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14535" y="5034793"/>
            <a:ext cx="316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Discipline 9…..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83823" y="3129918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Material Science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2347" y="2528161"/>
            <a:ext cx="115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Sociology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1696" y="3850435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Philosophy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7243" y="4814258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Art History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3003" y="5071481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Art Conservation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3003" y="4032827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Public Policy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3003" y="2979121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Chemistry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3003" y="1955519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Visual Arts</a:t>
            </a:r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294041" y="276425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99896" y="2140185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94041" y="337385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94041" y="2110438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294041" y="504972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94041" y="4083123"/>
            <a:ext cx="10358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099896" y="3178839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099896" y="4217493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099896" y="5256147"/>
            <a:ext cx="112310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67243" y="1899734"/>
            <a:ext cx="14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Psychology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1466" y="568652"/>
            <a:ext cx="712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VIP (Transdisciplinary) Concept:</a:t>
            </a:r>
            <a:endParaRPr lang="en-US" dirty="0"/>
          </a:p>
        </p:txBody>
      </p:sp>
      <p:sp>
        <p:nvSpPr>
          <p:cNvPr id="24" name="Up-Down Arrow 23"/>
          <p:cNvSpPr/>
          <p:nvPr/>
        </p:nvSpPr>
        <p:spPr>
          <a:xfrm>
            <a:off x="4165599" y="1168400"/>
            <a:ext cx="1083734" cy="5215467"/>
          </a:xfrm>
          <a:prstGeom prst="up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405353" y="3590402"/>
            <a:ext cx="460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Vertically Integrated Project/Research Problem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7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716" y="1360035"/>
            <a:ext cx="2733045" cy="3993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390" y="313389"/>
            <a:ext cx="2634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Leonardo Da Vinci: Savant</a:t>
            </a:r>
          </a:p>
          <a:p>
            <a:pPr algn="ctr"/>
            <a:r>
              <a:rPr lang="en-US" sz="1200" dirty="0" smtClean="0"/>
              <a:t>1452-1519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8322" y="768323"/>
            <a:ext cx="2326278" cy="6247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Personality/Experiences:</a:t>
            </a:r>
          </a:p>
          <a:p>
            <a:pPr algn="ctr"/>
            <a:r>
              <a:rPr lang="en-US" sz="1400" dirty="0" smtClean="0"/>
              <a:t>Son of a Slave</a:t>
            </a:r>
          </a:p>
          <a:p>
            <a:pPr algn="ctr"/>
            <a:r>
              <a:rPr lang="en-US" sz="1400" dirty="0" smtClean="0"/>
              <a:t>Son of a Notary</a:t>
            </a:r>
          </a:p>
          <a:p>
            <a:pPr algn="ctr"/>
            <a:r>
              <a:rPr lang="en-US" sz="1400" dirty="0" smtClean="0"/>
              <a:t>Perfectionist</a:t>
            </a:r>
          </a:p>
          <a:p>
            <a:pPr algn="ctr"/>
            <a:r>
              <a:rPr lang="en-US" sz="1400" dirty="0" smtClean="0"/>
              <a:t>Procrastinator</a:t>
            </a:r>
          </a:p>
          <a:p>
            <a:pPr algn="ctr"/>
            <a:r>
              <a:rPr lang="en-US" sz="1400" dirty="0" smtClean="0"/>
              <a:t>Uncompromising</a:t>
            </a:r>
          </a:p>
          <a:p>
            <a:pPr algn="ctr"/>
            <a:r>
              <a:rPr lang="en-US" sz="1400" dirty="0" smtClean="0"/>
              <a:t>Compulsive</a:t>
            </a:r>
          </a:p>
          <a:p>
            <a:pPr algn="ctr"/>
            <a:r>
              <a:rPr lang="en-US" sz="1400" dirty="0" smtClean="0"/>
              <a:t>Slow and Deliberate</a:t>
            </a:r>
          </a:p>
          <a:p>
            <a:pPr algn="ctr"/>
            <a:r>
              <a:rPr lang="en-US" sz="1400" dirty="0" smtClean="0"/>
              <a:t>No Fear of Failure</a:t>
            </a:r>
          </a:p>
          <a:p>
            <a:pPr algn="ctr"/>
            <a:r>
              <a:rPr lang="en-US" sz="1400" dirty="0" smtClean="0"/>
              <a:t>Disastrous Experimenter</a:t>
            </a:r>
          </a:p>
          <a:p>
            <a:pPr algn="ctr"/>
            <a:r>
              <a:rPr lang="en-US" sz="1400" dirty="0" smtClean="0"/>
              <a:t>No </a:t>
            </a:r>
            <a:r>
              <a:rPr lang="en-US" sz="1400" dirty="0"/>
              <a:t>University </a:t>
            </a:r>
            <a:r>
              <a:rPr lang="en-US" sz="1400" dirty="0" smtClean="0"/>
              <a:t>Education</a:t>
            </a:r>
          </a:p>
          <a:p>
            <a:pPr algn="ctr"/>
            <a:r>
              <a:rPr lang="en-US" sz="1400" dirty="0" smtClean="0"/>
              <a:t>Student of Verrocchio</a:t>
            </a:r>
          </a:p>
          <a:p>
            <a:pPr algn="ctr"/>
            <a:r>
              <a:rPr lang="en-US" sz="1400" dirty="0" smtClean="0"/>
              <a:t>Employee of Lodovico</a:t>
            </a:r>
            <a:endParaRPr lang="en-US" sz="1400" dirty="0"/>
          </a:p>
          <a:p>
            <a:pPr algn="ctr"/>
            <a:r>
              <a:rPr lang="en-US" sz="1400" dirty="0" smtClean="0"/>
              <a:t>“Colorful” Dresser</a:t>
            </a:r>
          </a:p>
          <a:p>
            <a:pPr algn="ctr"/>
            <a:r>
              <a:rPr lang="en-US" sz="1400" dirty="0" smtClean="0"/>
              <a:t>Left Handed (</a:t>
            </a:r>
            <a:r>
              <a:rPr lang="en-US" sz="1400" dirty="0" err="1" smtClean="0"/>
              <a:t>Mancino</a:t>
            </a:r>
            <a:r>
              <a:rPr lang="en-US" sz="1400" dirty="0" smtClean="0"/>
              <a:t>)</a:t>
            </a:r>
          </a:p>
          <a:p>
            <a:pPr algn="ctr"/>
            <a:r>
              <a:rPr lang="en-US" sz="1400" dirty="0" smtClean="0"/>
              <a:t>Wrote Script in Reverse</a:t>
            </a:r>
          </a:p>
          <a:p>
            <a:pPr algn="ctr"/>
            <a:r>
              <a:rPr lang="en-US" sz="1400" dirty="0" smtClean="0"/>
              <a:t>Popular and Famous</a:t>
            </a:r>
          </a:p>
          <a:p>
            <a:pPr algn="ctr"/>
            <a:r>
              <a:rPr lang="en-US" sz="1400" dirty="0" smtClean="0"/>
              <a:t>Vegetarian</a:t>
            </a:r>
            <a:br>
              <a:rPr lang="en-US" sz="1400" dirty="0" smtClean="0"/>
            </a:br>
            <a:r>
              <a:rPr lang="en-US" sz="1400" dirty="0" smtClean="0"/>
              <a:t>Devout Christian</a:t>
            </a:r>
            <a:br>
              <a:rPr lang="en-US" sz="1400" dirty="0" smtClean="0"/>
            </a:br>
            <a:r>
              <a:rPr lang="en-US" sz="1400" dirty="0" smtClean="0"/>
              <a:t>Anti-Clergy</a:t>
            </a:r>
          </a:p>
          <a:p>
            <a:pPr algn="ctr"/>
            <a:r>
              <a:rPr lang="en-US" sz="1400" dirty="0" smtClean="0"/>
              <a:t>Humorist</a:t>
            </a:r>
          </a:p>
          <a:p>
            <a:pPr algn="ctr"/>
            <a:r>
              <a:rPr lang="en-US" sz="1400" dirty="0" smtClean="0"/>
              <a:t>Prankster</a:t>
            </a:r>
          </a:p>
          <a:p>
            <a:pPr algn="ctr"/>
            <a:r>
              <a:rPr lang="en-US" sz="1400" dirty="0" smtClean="0"/>
              <a:t>Master of Yogi-isms</a:t>
            </a:r>
          </a:p>
          <a:p>
            <a:pPr algn="ctr"/>
            <a:r>
              <a:rPr lang="en-US" sz="1400" dirty="0" smtClean="0"/>
              <a:t>Passionate, Life-Long Learner </a:t>
            </a:r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4410" y="1041843"/>
            <a:ext cx="2126153" cy="5386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Scholarship/Occupations:</a:t>
            </a:r>
          </a:p>
          <a:p>
            <a:pPr algn="ctr"/>
            <a:r>
              <a:rPr lang="en-US" sz="1400" dirty="0" smtClean="0"/>
              <a:t>Artist</a:t>
            </a:r>
          </a:p>
          <a:p>
            <a:pPr algn="ctr"/>
            <a:r>
              <a:rPr lang="en-US" sz="1400" dirty="0" smtClean="0"/>
              <a:t>Painter</a:t>
            </a:r>
          </a:p>
          <a:p>
            <a:pPr algn="ctr"/>
            <a:r>
              <a:rPr lang="en-US" sz="1400" dirty="0" smtClean="0"/>
              <a:t>Colorist</a:t>
            </a:r>
          </a:p>
          <a:p>
            <a:pPr algn="ctr"/>
            <a:r>
              <a:rPr lang="en-US" sz="1400" dirty="0" smtClean="0"/>
              <a:t>Sculpture </a:t>
            </a:r>
          </a:p>
          <a:p>
            <a:pPr algn="ctr"/>
            <a:r>
              <a:rPr lang="en-US" sz="1400" dirty="0" smtClean="0"/>
              <a:t>Metal Smith</a:t>
            </a:r>
          </a:p>
          <a:p>
            <a:pPr algn="ctr"/>
            <a:r>
              <a:rPr lang="en-US" sz="1400" dirty="0" smtClean="0"/>
              <a:t>Inventor</a:t>
            </a:r>
          </a:p>
          <a:p>
            <a:pPr algn="ctr"/>
            <a:r>
              <a:rPr lang="en-US" sz="1400" dirty="0" smtClean="0"/>
              <a:t>Alchemist</a:t>
            </a:r>
          </a:p>
          <a:p>
            <a:pPr algn="ctr"/>
            <a:r>
              <a:rPr lang="en-US" sz="1400" dirty="0" smtClean="0"/>
              <a:t>Botanist</a:t>
            </a:r>
          </a:p>
          <a:p>
            <a:pPr algn="ctr"/>
            <a:r>
              <a:rPr lang="en-US" sz="1400" dirty="0" smtClean="0"/>
              <a:t>Pathologist</a:t>
            </a:r>
          </a:p>
          <a:p>
            <a:pPr algn="ctr"/>
            <a:r>
              <a:rPr lang="en-US" sz="1400" dirty="0" smtClean="0"/>
              <a:t>Mathematician</a:t>
            </a:r>
          </a:p>
          <a:p>
            <a:pPr algn="ctr"/>
            <a:r>
              <a:rPr lang="en-US" sz="1400" dirty="0"/>
              <a:t>Materials </a:t>
            </a:r>
            <a:r>
              <a:rPr lang="en-US" sz="1400" dirty="0" smtClean="0"/>
              <a:t>Scientist</a:t>
            </a:r>
          </a:p>
          <a:p>
            <a:pPr algn="ctr"/>
            <a:r>
              <a:rPr lang="en-US" sz="1400" dirty="0" smtClean="0"/>
              <a:t>Mechanical Scientist</a:t>
            </a:r>
          </a:p>
          <a:p>
            <a:pPr algn="ctr"/>
            <a:r>
              <a:rPr lang="en-US" sz="1400" dirty="0" smtClean="0"/>
              <a:t>Military Engineer</a:t>
            </a:r>
          </a:p>
          <a:p>
            <a:pPr algn="ctr"/>
            <a:r>
              <a:rPr lang="en-US" sz="1400" dirty="0" smtClean="0"/>
              <a:t>Military Architect</a:t>
            </a:r>
          </a:p>
          <a:p>
            <a:pPr algn="ctr"/>
            <a:r>
              <a:rPr lang="en-US" sz="1400" dirty="0" smtClean="0"/>
              <a:t>Hydrodynamic Engineer</a:t>
            </a:r>
          </a:p>
          <a:p>
            <a:pPr algn="ctr"/>
            <a:r>
              <a:rPr lang="en-US" sz="1400" dirty="0" smtClean="0"/>
              <a:t>Military Spy</a:t>
            </a:r>
          </a:p>
          <a:p>
            <a:pPr algn="ctr"/>
            <a:r>
              <a:rPr lang="en-US" sz="1400" dirty="0" smtClean="0"/>
              <a:t>Mountaineer</a:t>
            </a:r>
          </a:p>
          <a:p>
            <a:pPr algn="ctr"/>
            <a:r>
              <a:rPr lang="en-US" sz="1400" dirty="0" smtClean="0"/>
              <a:t>Set Designer</a:t>
            </a:r>
          </a:p>
          <a:p>
            <a:pPr algn="ctr"/>
            <a:r>
              <a:rPr lang="en-US" sz="1400" dirty="0" smtClean="0"/>
              <a:t>Event Planner</a:t>
            </a:r>
          </a:p>
          <a:p>
            <a:pPr algn="ctr"/>
            <a:r>
              <a:rPr lang="en-US" sz="1400" dirty="0" smtClean="0"/>
              <a:t>Writer</a:t>
            </a:r>
          </a:p>
          <a:p>
            <a:pPr algn="ctr"/>
            <a:r>
              <a:rPr lang="en-US" sz="1400" dirty="0" smtClean="0"/>
              <a:t>Musician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6452" y="6246745"/>
            <a:ext cx="79728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Quote: “Men of Genius Sometimes Accomplish Most When They Work the Least…”</a:t>
            </a:r>
          </a:p>
          <a:p>
            <a:r>
              <a:rPr lang="en-US" sz="1200" dirty="0" smtClean="0"/>
              <a:t>-Da Vinci to his employer, Lodovico, ref.: G. Vasari, </a:t>
            </a:r>
            <a:r>
              <a:rPr lang="en-US" sz="1200" i="1" dirty="0" smtClean="0"/>
              <a:t>et al.</a:t>
            </a:r>
            <a:r>
              <a:rPr lang="en-US" sz="1200" dirty="0" smtClean="0"/>
              <a:t>, </a:t>
            </a:r>
            <a:r>
              <a:rPr lang="en-US" sz="1200" i="1" dirty="0" smtClean="0"/>
              <a:t>Lives of Artists</a:t>
            </a:r>
            <a:r>
              <a:rPr lang="en-US" sz="1200" dirty="0" smtClean="0"/>
              <a:t>, pp 262-263.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168846" y="5352899"/>
            <a:ext cx="291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Red Pastel Portrait by Da Vinci, ~149X?, speculated to be a self-portrait.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625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0998" y="116666"/>
            <a:ext cx="455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“Reverse Engineering” the Effects of “Entropy”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723" y="4176712"/>
            <a:ext cx="2412544" cy="1811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95" y="755436"/>
            <a:ext cx="2313144" cy="3184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395" y="6395529"/>
            <a:ext cx="8143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Ref.: A. </a:t>
            </a:r>
            <a:r>
              <a:rPr lang="en-US" sz="1100" dirty="0" err="1" smtClean="0"/>
              <a:t>Mosca</a:t>
            </a:r>
            <a:r>
              <a:rPr lang="en-US" sz="1100" dirty="0" smtClean="0"/>
              <a:t> Conte, O. </a:t>
            </a:r>
            <a:r>
              <a:rPr lang="en-US" sz="1100" dirty="0" err="1" smtClean="0"/>
              <a:t>Pulci</a:t>
            </a:r>
            <a:r>
              <a:rPr lang="en-US" sz="1100" dirty="0" smtClean="0"/>
              <a:t>, M. C. </a:t>
            </a:r>
            <a:r>
              <a:rPr lang="en-US" sz="1100" dirty="0" err="1" smtClean="0"/>
              <a:t>Misiti</a:t>
            </a:r>
            <a:r>
              <a:rPr lang="en-US" sz="1100" dirty="0" smtClean="0"/>
              <a:t>, J. </a:t>
            </a:r>
            <a:r>
              <a:rPr lang="en-US" sz="1100" dirty="0" err="1" smtClean="0"/>
              <a:t>Lojewska</a:t>
            </a:r>
            <a:r>
              <a:rPr lang="en-US" sz="1100" dirty="0" smtClean="0"/>
              <a:t>, L. </a:t>
            </a:r>
            <a:r>
              <a:rPr lang="en-US" sz="1100" dirty="0" err="1" smtClean="0"/>
              <a:t>Teodonio</a:t>
            </a:r>
            <a:r>
              <a:rPr lang="en-US" sz="1100" dirty="0" smtClean="0"/>
              <a:t>, C. </a:t>
            </a:r>
            <a:r>
              <a:rPr lang="en-US" sz="1100" dirty="0" err="1" smtClean="0"/>
              <a:t>Violante</a:t>
            </a:r>
            <a:r>
              <a:rPr lang="en-US" sz="1100" dirty="0" smtClean="0"/>
              <a:t>, and M. </a:t>
            </a:r>
            <a:r>
              <a:rPr lang="en-US" sz="1100" dirty="0" err="1" smtClean="0"/>
              <a:t>Missori</a:t>
            </a:r>
            <a:r>
              <a:rPr lang="en-US" sz="1100" dirty="0" smtClean="0"/>
              <a:t>, </a:t>
            </a:r>
            <a:r>
              <a:rPr lang="en-US" sz="1100" i="1" dirty="0" smtClean="0"/>
              <a:t>Appl. Phys. </a:t>
            </a:r>
            <a:r>
              <a:rPr lang="en-US" sz="1100" i="1" dirty="0" err="1" smtClean="0"/>
              <a:t>Lett</a:t>
            </a:r>
            <a:r>
              <a:rPr lang="en-US" sz="1100" dirty="0" smtClean="0"/>
              <a:t>., </a:t>
            </a:r>
            <a:r>
              <a:rPr lang="en-US" sz="1100" b="1" dirty="0" smtClean="0"/>
              <a:t>104</a:t>
            </a:r>
            <a:r>
              <a:rPr lang="en-US" sz="1100" dirty="0" smtClean="0"/>
              <a:t>, 2241010 (2014).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-8392" y="4629270"/>
            <a:ext cx="1592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Oxidized Groups</a:t>
            </a:r>
          </a:p>
          <a:p>
            <a:pPr algn="ctr"/>
            <a:r>
              <a:rPr lang="en-US" sz="1400" dirty="0" smtClean="0"/>
              <a:t>Of Cellulose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TD DFT Simulations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421539" y="1066800"/>
            <a:ext cx="2277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Diffuse Absolute Reflectance</a:t>
            </a:r>
          </a:p>
          <a:p>
            <a:pPr algn="ctr"/>
            <a:r>
              <a:rPr lang="en-US" sz="1400" dirty="0" smtClean="0"/>
              <a:t>Spectroscopy</a:t>
            </a:r>
            <a:endParaRPr lang="en-US" sz="1400" dirty="0"/>
          </a:p>
        </p:txBody>
      </p:sp>
      <p:pic>
        <p:nvPicPr>
          <p:cNvPr id="10" name="Picture 9" descr="SCALA_ARCHIVES_103992976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56" y="1066800"/>
            <a:ext cx="2868216" cy="447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53810" y="5238803"/>
            <a:ext cx="14838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Image Source: </a:t>
            </a:r>
            <a:r>
              <a:rPr lang="en-US" sz="1050" dirty="0" err="1">
                <a:solidFill>
                  <a:schemeClr val="bg1"/>
                </a:solidFill>
              </a:rPr>
              <a:t>ARTstor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1312" y="3910178"/>
            <a:ext cx="80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Red Chalk</a:t>
            </a:r>
            <a:endParaRPr lang="en-US" sz="1200" dirty="0"/>
          </a:p>
        </p:txBody>
      </p:sp>
      <p:cxnSp>
        <p:nvCxnSpPr>
          <p:cNvPr id="12" name="Straight Connector 11"/>
          <p:cNvCxnSpPr>
            <a:stCxn id="2" idx="3"/>
          </p:cNvCxnSpPr>
          <p:nvPr/>
        </p:nvCxnSpPr>
        <p:spPr>
          <a:xfrm>
            <a:off x="5783635" y="4048678"/>
            <a:ext cx="905032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29751" y="755436"/>
            <a:ext cx="247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 World War II Image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29751" y="5500413"/>
            <a:ext cx="30239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Currently stored at 22°C, 55% RH, behind security </a:t>
            </a:r>
          </a:p>
          <a:p>
            <a:r>
              <a:rPr lang="en-US" sz="1100" dirty="0" smtClean="0"/>
              <a:t>cameras and light absorbing glass.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4594481" y="1613251"/>
            <a:ext cx="118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Severe “foxing</a:t>
            </a:r>
            <a:r>
              <a:rPr lang="en-US" dirty="0" smtClean="0"/>
              <a:t>”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704151" y="1852028"/>
            <a:ext cx="679716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25100" y="3144910"/>
            <a:ext cx="14046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Oxidation (yellowing)</a:t>
            </a:r>
          </a:p>
          <a:p>
            <a:r>
              <a:rPr lang="en-US" sz="1100" dirty="0" smtClean="0"/>
              <a:t>of the parchment</a:t>
            </a:r>
            <a:endParaRPr lang="en-US" sz="11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740400" y="3384135"/>
            <a:ext cx="394151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37957" y="4442532"/>
            <a:ext cx="1445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inscription, </a:t>
            </a:r>
            <a:br>
              <a:rPr lang="en-US" sz="1200" dirty="0" smtClean="0"/>
            </a:br>
            <a:r>
              <a:rPr lang="en-US" sz="1200" dirty="0" smtClean="0"/>
              <a:t>“</a:t>
            </a:r>
            <a:r>
              <a:rPr lang="en-US" sz="1200" dirty="0" err="1" smtClean="0"/>
              <a:t>Leonardus</a:t>
            </a:r>
            <a:r>
              <a:rPr lang="en-US" sz="1200" dirty="0" smtClean="0"/>
              <a:t> </a:t>
            </a:r>
            <a:r>
              <a:rPr lang="en-US" sz="1200" dirty="0" err="1" smtClean="0"/>
              <a:t>Vincius</a:t>
            </a:r>
            <a:r>
              <a:rPr lang="en-US" sz="1200" dirty="0" smtClean="0"/>
              <a:t>”</a:t>
            </a:r>
          </a:p>
          <a:p>
            <a:r>
              <a:rPr lang="en-US" sz="1200" dirty="0" smtClean="0"/>
              <a:t>has vanished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648168" y="5043606"/>
            <a:ext cx="486383" cy="24120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35354" y="2481590"/>
            <a:ext cx="1018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Embrittlement</a:t>
            </a:r>
            <a:endParaRPr lang="en-US" sz="11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40400" y="2622498"/>
            <a:ext cx="241751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63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180" y="1817660"/>
            <a:ext cx="87016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Proof of  __________ is </a:t>
            </a:r>
          </a:p>
          <a:p>
            <a:pPr algn="ctr"/>
            <a:r>
              <a:rPr lang="en-US" sz="4400" dirty="0" smtClean="0"/>
              <a:t>Less Like a Mathematical Proof</a:t>
            </a:r>
          </a:p>
          <a:p>
            <a:pPr algn="ctr"/>
            <a:r>
              <a:rPr lang="en-US" sz="4400" dirty="0" smtClean="0"/>
              <a:t>Than it is Like a Proof in a </a:t>
            </a:r>
          </a:p>
          <a:p>
            <a:pPr algn="ctr"/>
            <a:r>
              <a:rPr lang="en-US" sz="4400" dirty="0" smtClean="0"/>
              <a:t>Court of Law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683000" y="901700"/>
            <a:ext cx="172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in the Blank*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826000" y="1271032"/>
            <a:ext cx="571500" cy="1129268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5300" y="6172200"/>
            <a:ext cx="837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*Provenance, Provenience, </a:t>
            </a:r>
            <a:r>
              <a:rPr lang="en-US" dirty="0"/>
              <a:t>a </a:t>
            </a:r>
            <a:r>
              <a:rPr lang="en-US" dirty="0" smtClean="0"/>
              <a:t>Theory,  a Hypothesis, a </a:t>
            </a:r>
            <a:r>
              <a:rPr lang="en-US" dirty="0"/>
              <a:t>Mechanism</a:t>
            </a:r>
            <a:r>
              <a:rPr lang="en-US" dirty="0" smtClean="0"/>
              <a:t>, a Scientific Concept…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7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7273</TotalTime>
  <Words>1866</Words>
  <Application>Microsoft Macintosh PowerPoint</Application>
  <PresentationFormat>On-screen Show (4:3)</PresentationFormat>
  <Paragraphs>317</Paragraphs>
  <Slides>28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Boise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Darryl Butt</dc:creator>
  <cp:lastModifiedBy>Darryl Butt</cp:lastModifiedBy>
  <cp:revision>247</cp:revision>
  <cp:lastPrinted>2015-07-29T16:15:43Z</cp:lastPrinted>
  <dcterms:created xsi:type="dcterms:W3CDTF">2014-06-03T19:10:45Z</dcterms:created>
  <dcterms:modified xsi:type="dcterms:W3CDTF">2015-07-29T17:33:49Z</dcterms:modified>
</cp:coreProperties>
</file>